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43f07c643138.jpg"/>
<Relationship Id="rId3" Type="http://schemas.openxmlformats.org/officeDocument/2006/relationships/image" Target="../media/file43f0537941e2.png"/>
<Relationship Id="rId4" Type="http://schemas.openxmlformats.org/officeDocument/2006/relationships/image" Target="../media/file43f016334cf5.png"/>
<Relationship Id="rId5" Type="http://schemas.openxmlformats.org/officeDocument/2006/relationships/image" Target="../media/file43f09ba6f42.png"/>
<Relationship Id="rId6" Type="http://schemas.openxmlformats.org/officeDocument/2006/relationships/image" Target="../media/file43f0577950fd.png"/>
<Relationship Id="rId7" Type="http://schemas.openxmlformats.org/officeDocument/2006/relationships/image" Target="../media/file43f06de22d8b.png"/>
<Relationship Id="rId8" Type="http://schemas.openxmlformats.org/officeDocument/2006/relationships/image" Target="../media/file43f0417844e1.png"/>
<Relationship Id="rId9" Type="http://schemas.openxmlformats.org/officeDocument/2006/relationships/image" Target="../media/file43f05dc64244.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43f0721115c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3f049a648d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43f02383df4.png"/>
<Relationship Id="rId3" Type="http://schemas.openxmlformats.org/officeDocument/2006/relationships/image" Target="../media/file43f06f8c423b.png"/>
<Relationship Id="rId4" Type="http://schemas.openxmlformats.org/officeDocument/2006/relationships/image" Target="../media/file43f0545e4f49.png"/>
<Relationship Id="rId5" Type="http://schemas.openxmlformats.org/officeDocument/2006/relationships/image" Target="../media/file43f0487246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43f05ee0762d.png"/>
<Relationship Id="rId3" Type="http://schemas.openxmlformats.org/officeDocument/2006/relationships/image" Target="../media/file43f027cd7a2b.png"/>
<Relationship Id="rId4" Type="http://schemas.openxmlformats.org/officeDocument/2006/relationships/image" Target="../media/file43f06c3b78c6.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43f01f08788a.jpg"/>
<Relationship Id="rId3" Type="http://schemas.openxmlformats.org/officeDocument/2006/relationships/image" Target="../media/file43f05e8d2027.jpg"/>
<Relationship Id="rId4" Type="http://schemas.openxmlformats.org/officeDocument/2006/relationships/image" Target="../media/file43f0573014ed.jpg"/>
<Relationship Id="rId5" Type="http://schemas.openxmlformats.org/officeDocument/2006/relationships/image" Target="../media/file43f04a525cfa.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ES</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(extratropical storm)</a:t>
            </a:r>
          </a:p>
        </p:txBody>
      </p:sp>
      <p:sp>
        <p:nvSpPr>
          <p:cNvPr id="13" name="txt_dash_v2"/>
          <p:cNvSpPr>
            <a:spLocks noGrp="1"/>
          </p:cNvSpPr>
          <p:nvPr>
            <p:ph type="body" sz="quarter" idx="19" hasCustomPrompt="1"/>
          </p:nvPr>
        </p:nvSpPr>
        <p:spPr>
          <a:xfrm>
            <a:off x="605410" y="2490420"/>
            <a:ext cx="914400" cy="457200"/>
          </a:xfrm>
        </p:spPr>
        <p:txBody>
          <a:bodyPr/>
          <a:lstStyle/>
          <a:p>
            <a:r>
              <a:rPr/>
              <a:t>2.4</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28.6</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2.3</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Matthew at “Delaware NERR”</a:t>
            </a:r>
          </a:p>
        </p:txBody>
      </p:sp>
      <p:sp>
        <p:nvSpPr>
          <p:cNvPr id="20" name="txt_storm_bkgd"/>
          <p:cNvSpPr>
            <a:spLocks noGrp="1"/>
          </p:cNvSpPr>
          <p:nvPr>
            <p:ph type="body" sz="quarter" idx="16" hasCustomPrompt="1"/>
          </p:nvPr>
        </p:nvSpPr>
        <p:spPr>
          <a:xfrm>
            <a:off x="0" y="7085500"/>
            <a:ext cx="7772400" cy="1554480"/>
          </a:xfrm>
        </p:spPr>
        <p:txBody>
          <a:bodyPr/>
          <a:lstStyle/>
          <a:p>
            <a:r>
              <a:rPr/>
              <a:t>Matthew lost its tropical characteristics early on Oct. 9th as it moved eastward and then northeastward away from the United States. However, the large circulation of the extratropical low pressure system still managed to produce some flooding rains across the Delmarva Peninsula, along with minor beach erosion from Delaware to Long Island. Lower Delaware experienced heavy rainfall, some winds, and flooding. NOAA estimates Matthew caused at least $11.7 billion (adjusted for 2022) in damages in the United States.
The effects of Matthew were observed at the Delaware NERR (DNERR) Research Reserve through the System-Wide Monitoring Program (SWMP), which tracks short-term variability and long-term change of weather and water quality in the areas surrounding Dover and Kent County, Delaware.</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DNERR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31,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DNERR</a:t>
            </a:r>
          </a:p>
        </p:txBody>
      </p:sp>
      <p:sp>
        <p:nvSpPr>
          <p:cNvPr id="3" name="txt_resrv_nerrs_desc"/>
          <p:cNvSpPr>
            <a:spLocks noGrp="1"/>
          </p:cNvSpPr>
          <p:nvPr>
            <p:ph type="body" sz="quarter" idx="11"/>
          </p:nvPr>
        </p:nvSpPr>
        <p:spPr>
          <a:xfrm>
            <a:off x="1872342" y="228598"/>
            <a:ext cx="5212080" cy="914400"/>
          </a:xfrm>
        </p:spPr>
        <p:txBody>
          <a:bodyPr/>
          <a:lstStyle/>
          <a:p>
            <a:r>
              <a:rPr/>
              <a:t>Delaware NERR (DNERR) is one of 30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DNERR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DNERR operates a weather station located in Saint Jones River (SJ) and maintains four continuous, long-term water quality stations at Blackbird Landing (BL), Division Street (DS), Lebanon Landing (LL), and Scotton Landing (SL) locations.
DNERR is part of the SWMP. As Hurricane Sandy approached Delaware, DNERR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Matthew traveled along the Florida coast as a category 3 hurricane. Matthew weakened to a category 2 near the Georgia coast and then transitioned to a category 1 near South Carolina. On Oct. 9th, Matthew traveled along the southeastern coast of North Carolina before becoming an extratropical storm as it turned northward.</a:t>
            </a:r>
          </a:p>
        </p:txBody>
      </p:sp>
      <p:sp>
        <p:nvSpPr>
          <p:cNvPr id="3" name="txt_ei_human_health_safety"/>
          <p:cNvSpPr>
            <a:spLocks noGrp="1"/>
          </p:cNvSpPr>
          <p:nvPr>
            <p:ph type="body" sz="quarter" idx="14"/>
          </p:nvPr>
        </p:nvSpPr>
        <p:spPr>
          <a:xfrm>
            <a:off x="4981128" y="951484"/>
            <a:ext cx="2743200" cy="1463040"/>
          </a:xfrm>
        </p:spPr>
        <p:txBody>
          <a:bodyPr/>
          <a:lstStyle/>
          <a:p>
            <a:r>
              <a:rPr/>
              <a:t>Delaware experienced heavy rains, some winds, and storm surge that resulted in flooding across the Delmarva Peninsula, along with minor beach erosion from Delaware to Long Island. 
No injuries were reported in the state of Delaware.</a:t>
            </a:r>
          </a:p>
        </p:txBody>
      </p:sp>
      <p:sp>
        <p:nvSpPr>
          <p:cNvPr id="4" name="txt_ei_economic_losses"/>
          <p:cNvSpPr>
            <a:spLocks noGrp="1"/>
          </p:cNvSpPr>
          <p:nvPr>
            <p:ph type="body" sz="quarter" idx="15"/>
          </p:nvPr>
        </p:nvSpPr>
        <p:spPr>
          <a:xfrm>
            <a:off x="4983480" y="2836284"/>
            <a:ext cx="2743200" cy="1188720"/>
          </a:xfrm>
        </p:spPr>
        <p:txBody>
          <a:bodyPr/>
          <a:lstStyle/>
          <a:p>
            <a:r>
              <a:rPr/>
              <a:t>Damage and losses due to Matthew’s impacts on the United States totaled $11.7 billion (adjusted for 2022).
In the United States, the most sigificant damage occurred in Florida, Georgina, South Carolina, and North Carolina.</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(i.e., oysters, crabs, lobster, fish, aquatic plants, phytoplankton) rely on specific levels of salinity, dissolved oxygen, and turbidity to thrive and survive. The water quality in the reserve was impacted by Matthew with a temporary drop in salinity levels and spike in turbidity levels which could potentially stress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10/6/2016 - 11/10/2016</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Matthew turned northward and moved to the south of Delaware.</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St. Jones River weather station from Oct. 6 through Oct. 11.</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St. Jones River weather station from Oct. 6 through Oct. 11.</a:t>
            </a:r>
          </a:p>
        </p:txBody>
      </p:sp>
      <p:sp>
        <p:nvSpPr>
          <p:cNvPr id="6" name="txt_met_storm_desc"/>
          <p:cNvSpPr>
            <a:spLocks noGrp="1"/>
          </p:cNvSpPr>
          <p:nvPr>
            <p:ph type="body" sz="quarter" idx="16"/>
          </p:nvPr>
        </p:nvSpPr>
        <p:spPr>
          <a:xfrm>
            <a:off x="4021164" y="4957997"/>
            <a:ext cx="3749040" cy="5029200"/>
          </a:xfrm>
        </p:spPr>
        <p:txBody>
          <a:bodyPr/>
          <a:lstStyle/>
          <a:p>
            <a:r>
              <a:rPr/>
              <a:t>The large circulation of the extratropical low pressure system of Hurricane managed to produce some flooding rains across the Delmarva Peninsula, along with minor beach erosion from Delaware to Long Island. Rains fell over Delaware with 2.4 total inches of rainfall recorded at the St. Jones River weather station. Storm surge of 2.3 ft was recorded at the Lewes (8557380) National Ocean Service (NOS) gauge. The maximum wind speed recorded at the St. Jones River weather station was 28.6 mph. 
As Hurricane Matthew traveled along the southeastern region of the United States from Oct. 7 through Oct. 9, it hit closely to the coasts of Florida, South Carolina, Georgia, and North Carolina, causing these states the most significant damage. Areas of these states experienced structural damage to homes and businesses, and widespread downing of trees, utility lines, and poles, which caused massive power outages as a result of rainfall, winds, and storm surge impacts.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Matthew brought rains and freshwater and storm surge flooding to areas of the Delmarva Peninsula.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Blackbird Landing (BL) as Sandy approached the reserve and then rebounded a few days later.</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Sandy: 10/6/2016 - 10/11/2016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5 to Oct. 26.</a:t>
            </a:r>
          </a:p>
        </p:txBody>
      </p:sp>
      <p:sp>
        <p:nvSpPr>
          <p:cNvPr id="6" name="txt_wq_plot_ttl_2"/>
          <p:cNvSpPr>
            <a:spLocks noGrp="1"/>
          </p:cNvSpPr>
          <p:nvPr>
            <p:ph type="body" sz="quarter" idx="14" hasCustomPrompt="1"/>
          </p:nvPr>
        </p:nvSpPr>
        <p:spPr>
          <a:xfrm>
            <a:off x="3900142" y="3533495"/>
            <a:ext cx="3840480" cy="548640"/>
          </a:xfrm>
        </p:spPr>
        <p:txBody>
          <a:bodyPr/>
          <a:lstStyle/>
          <a:p>
            <a:r>
              <a:rPr/>
              <a:t>Turbidity</a:t>
            </a:r>
          </a:p>
        </p:txBody>
      </p:sp>
      <p:sp>
        <p:nvSpPr>
          <p:cNvPr id="7" name="txt_wq_plot_caption_2"/>
          <p:cNvSpPr>
            <a:spLocks noGrp="1"/>
          </p:cNvSpPr>
          <p:nvPr>
            <p:ph type="body" sz="quarter" idx="22"/>
          </p:nvPr>
        </p:nvSpPr>
        <p:spPr>
          <a:xfrm>
            <a:off x="3872079" y="6591572"/>
            <a:ext cx="3749040" cy="274320"/>
          </a:xfrm>
        </p:spPr>
        <p:txBody>
          <a:bodyPr/>
          <a:lstStyle/>
          <a:p>
            <a:r>
              <a:rPr/>
              <a:t>Turbidity levels from Oct. 5 to Oct. 26.</a:t>
            </a:r>
          </a:p>
        </p:txBody>
      </p:sp>
      <p:sp>
        <p:nvSpPr>
          <p:cNvPr id="8" name="txt_wq_ecosystem"/>
          <p:cNvSpPr>
            <a:spLocks noGrp="1"/>
          </p:cNvSpPr>
          <p:nvPr>
            <p:ph type="body" sz="quarter" idx="24"/>
          </p:nvPr>
        </p:nvSpPr>
        <p:spPr>
          <a:xfrm>
            <a:off x="0" y="6906271"/>
            <a:ext cx="3931920" cy="3017520"/>
          </a:xfrm>
        </p:spPr>
        <p:txBody>
          <a:bodyPr/>
          <a:lstStyle/>
          <a:p>
            <a:r>
              <a:rPr/>
              <a:t>Salinity and Turbidity levels that were recorded at the Blackbird Landing (BL) station show initial and post-storm impacts on water quality in this area. Salinity levels quickly dropped at the onset of the storm and then recovered a few days later. Turbidity levels (i.e., particles suspended or dissolved in water like sediment such as clay, silt, etc.) show a sharp increase before the storm onset (not likely related to the storm) and a slight increase during the storm. Dramatic changes in water quality such as salinity and turbidity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Kari St. Laurent, Phd, Research Coordinator (DNREC)
e:  Kari.StLaurent@delaware.gov
p: 302-735-3413</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Delaware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https://dnrec.alpha.delaware.gov/coastal-programs/research-reserve/.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@DNERR</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2022-05-31T15:05:21Z</dcterms:modified>
</cp:coreProperties>
</file>